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5"/>
  </p:notesMasterIdLst>
  <p:sldIdLst>
    <p:sldId id="301" r:id="rId2"/>
    <p:sldId id="265" r:id="rId3"/>
    <p:sldId id="472" r:id="rId4"/>
    <p:sldId id="449" r:id="rId5"/>
    <p:sldId id="521" r:id="rId6"/>
    <p:sldId id="501" r:id="rId7"/>
    <p:sldId id="503" r:id="rId8"/>
    <p:sldId id="502" r:id="rId9"/>
    <p:sldId id="483" r:id="rId10"/>
    <p:sldId id="507" r:id="rId11"/>
    <p:sldId id="504" r:id="rId12"/>
    <p:sldId id="484" r:id="rId13"/>
    <p:sldId id="505" r:id="rId14"/>
    <p:sldId id="506" r:id="rId15"/>
    <p:sldId id="485" r:id="rId16"/>
    <p:sldId id="486" r:id="rId17"/>
    <p:sldId id="508" r:id="rId18"/>
    <p:sldId id="487" r:id="rId19"/>
    <p:sldId id="509" r:id="rId20"/>
    <p:sldId id="510" r:id="rId21"/>
    <p:sldId id="488" r:id="rId22"/>
    <p:sldId id="511" r:id="rId23"/>
    <p:sldId id="489" r:id="rId24"/>
    <p:sldId id="512" r:id="rId25"/>
    <p:sldId id="513" r:id="rId26"/>
    <p:sldId id="514" r:id="rId27"/>
    <p:sldId id="515" r:id="rId28"/>
    <p:sldId id="516" r:id="rId29"/>
    <p:sldId id="517" r:id="rId30"/>
    <p:sldId id="490" r:id="rId31"/>
    <p:sldId id="518" r:id="rId32"/>
    <p:sldId id="519" r:id="rId33"/>
    <p:sldId id="520" r:id="rId34"/>
  </p:sldIdLst>
  <p:sldSz cx="12192000" cy="6858000"/>
  <p:notesSz cx="6858000" cy="9144000"/>
  <p:embeddedFontLst>
    <p:embeddedFont>
      <p:font typeface="Cambria Math" panose="02040503050406030204" pitchFamily="18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Light" panose="020F0302020204030204" pitchFamily="34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</p:embeddedFontLst>
  <p:custDataLst>
    <p:tags r:id="rId4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/>
    <p:restoredTop sz="94694"/>
  </p:normalViewPr>
  <p:slideViewPr>
    <p:cSldViewPr snapToGrid="0">
      <p:cViewPr varScale="1">
        <p:scale>
          <a:sx n="90" d="100"/>
          <a:sy n="90" d="100"/>
        </p:scale>
        <p:origin x="22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B817F6A-6C56-DD48-B072-5CFADA1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006194B2-DBFC-D4CA-F591-F4F5007EA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BA4BB6A6-9D05-F5D3-4E89-C2CBC5100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73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56AA4C-BB88-5506-576F-904DAAC0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05EB7C9-64A2-9D6A-7BCE-FB8C7583C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0CCB09A-F49C-D939-32EE-E7071841B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243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128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E6B80EA-994F-C673-7291-5A857CCC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173C5B4-B6E7-D2A0-3681-CA0CE3C8D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B6EB970-C2D5-6700-F815-74FD6CE60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432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9113D69-0515-8EC4-0192-0AC316F1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017534D-895B-FE2E-184C-45C694D51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2F21276-D57D-07CF-836A-C9CE7AD67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1400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314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930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4084E82-E09C-7E64-8B09-6E995772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B195315-FA0D-C2D6-BC44-FFBA276CF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0151C30-5DFB-9DA7-C14F-719E61B2E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09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6873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E6D5698-FE17-C423-BB4A-AD8E69066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2630A2A-46C0-C70C-362B-09C0E1825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1F8C4E-FBEC-680A-0FC5-8B491E0CA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983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15884B3-BD17-4E5F-11E1-2ED32BCB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1BE6ABE6-AD65-2F05-A610-97D59E8B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B1A1D3A9-2F20-04B7-469D-220435D0C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775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655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D2D6208C-F665-D2BF-DD32-78D4346C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D079B3A0-396B-985D-0763-DFB90FFB9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53F3A2ED-7539-62A5-0453-C220E311F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602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288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24BDDFA-CE32-1D94-2DB8-30599BBD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587281A-5BEC-F70B-2C1A-0C221F719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024F08D-4AF8-2D4D-29F4-80AC1493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9826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4216FD7-27B8-FBB5-1F7F-7CDCCA4C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922596-FA05-F3F1-6DA0-8AE1326A8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076E05-7825-4D52-A51F-E7D857A90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65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E4DB41-EE4D-B8C3-6390-6EAC7E3A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34FC202-A336-139E-707A-F983C8B37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7C3488-1CFE-0ED8-07F6-50C6C890E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97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8BEA8C0-636A-40B0-4118-0100C13C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F588AA7-4D4D-A55C-5F40-208F15734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5E9ECD2-6392-0C15-9E39-83D941BA1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151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1F81EC4-BA62-5408-24BD-EA2B34F0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83EAEC7-AF06-C86E-8ECC-48C719AB8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3487BEA-8D75-79AB-8DB6-28858CFC8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77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5107CE-6DCB-A66C-96A0-ECC93391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20249FD-E3CD-6EB6-502F-767AB89BA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F994745-ECD7-3355-5DC9-79239C9D5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545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6579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D58F97D-60CB-C8FE-9C9B-82DB4D32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114775-F561-365D-4121-1E188D194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C89725B-C031-92A0-B621-B1A478D6F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533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DE4C88-7ABF-5806-8073-8A5A9106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65D0FC5-6AAE-68B8-A04F-FFBD64D78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7BA0CAA-6D94-0E0C-EEC6-4B8709C2E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09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2B49EB80-9293-ABC7-33D6-A608430C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CD7BF2E-2311-38E2-E89E-BF22E7ED3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12754FC5-9F10-AE33-94D6-31702985E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482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FA72F4D-06AA-5B83-8BD0-91118C658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F36574B-0FE2-CBBF-37B4-247962341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95E4087-EF0A-21D1-198E-93EEF29E1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979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DF3B363-F52B-98C5-4326-D8DFEA4C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F2C10C4-1871-521D-31B8-9B2AD8445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C231-A7D2-19CE-10CB-D60313321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934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32D129D-6FD7-5715-3CB8-C5964EF5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8A1238-0748-0D6E-B8DC-9B55C77513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A839FFA-6857-90AF-A3E4-6BA224B8F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68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421A187-E2F2-C34E-752E-3DB5CC72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5AD7B5C-68AC-C922-EE0B-5CA18E0C1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2751CE6-927C-1FCC-A315-248928E0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7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4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Regularization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2DC74C38-EC2C-746B-1284-03987FBE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F3EE3F4B-8064-7F91-53B7-F91C886647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Elements of the GDA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CB82149A-28C4-A637-9C75-82A126C1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9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721BFE-5ADB-8113-8C37-059A2631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7ECC909-C184-E64D-F891-23B068D1C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parameters are initialized randomly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Random normal initializations for weights are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initialization affects the convergence to a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Initializing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b="1"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30F24D-7C26-75B1-90A5-0311E781A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34" y="3636580"/>
            <a:ext cx="3615080" cy="27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2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the size of the step taken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small learning rate can cause the algorithm to take too many steps to converge to the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large learning rate can overshoot (diverge from) the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E8FB1-09C8-208B-AFED-937DD9B9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8" y="3590833"/>
            <a:ext cx="5469360" cy="3076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Learning Rate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4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128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D7B711E-4BC0-A65A-F2BF-6E10D26B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3010D5-EFDB-00EE-C6E6-40C8939DC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global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local minimum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saddle point (neither a local or global minimum)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Gradients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4400" b="1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44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Zero at: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E4AD7D-F80A-440D-BFF0-A38EC9199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7"/>
          <a:stretch/>
        </p:blipFill>
        <p:spPr>
          <a:xfrm>
            <a:off x="1166783" y="3268718"/>
            <a:ext cx="3783589" cy="32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6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8B05F56-AA2B-9B15-85EB-8B2FF3F6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F6C2BA8-0080-B512-64C9-AE2D448C0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 might continue to run infinitely if not stopped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maximum number of steps (</a:t>
            </a:r>
            <a:r>
              <a:rPr lang="en-US" b="1" dirty="0"/>
              <a:t>iterations)</a:t>
            </a:r>
            <a:r>
              <a:rPr lang="en-US" dirty="0"/>
              <a:t> are set in advance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Most algorithms have parameters such as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max_iter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296BA75-26DB-4C34-F815-FE0DD0FE1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Iterations: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09EDE-41E2-82A5-6B63-2CAC1DF7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128538"/>
            <a:ext cx="3542401" cy="35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66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6763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F487E53-17A4-6A48-D6B0-912FA7F7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11" y="2930691"/>
            <a:ext cx="3749039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3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986719B-2234-C547-DC42-C6EE5B51D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7412FB2-DF6D-1A9B-FBED-2198F1AF1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gradient of 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Let’s also compute the gradient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−1</m:t>
                    </m:r>
                  </m:oMath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A3428BE4-FB64-0662-957A-743583D4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98" y="2844159"/>
            <a:ext cx="3759302" cy="37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49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55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8D6A007-05F4-4B9A-8C05-7BC3EE48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1DDD01D-D4E2-B884-3477-4BD8BC67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Non-Convex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363F5CF-23C4-CD1B-96BD-6381CAD9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55" y="2939143"/>
            <a:ext cx="3702445" cy="368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1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The Gradient Descent Algorithm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8DF758A3-86B3-E09F-0F74-FF1BE8F1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1A68778-EEE9-E328-FA31-CD0CEC69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CE59DB32-E3F8-0861-F488-E3E286E605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093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for Regression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MSE cost function: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GDA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184AA-C2B1-1A2A-7A69-5535ECE6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08" y="2444305"/>
            <a:ext cx="15367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D4112-869D-C181-3D2F-B8917D9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03" y="3856738"/>
            <a:ext cx="38227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26861-670F-B2F0-CA6A-6B91F5914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104" y="5392581"/>
            <a:ext cx="2950513" cy="49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6A73F-0C49-08D2-1400-7268E5557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4" y="5766402"/>
            <a:ext cx="3757520" cy="867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8D160-72DC-57FE-FB8A-7D680C33C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465" y="2283981"/>
            <a:ext cx="5201961" cy="3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0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1A7553FF-F7CA-EC61-CA7F-B261B560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AB1B5C8F-6E82-7040-6572-74C5FA9ACF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263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Optimizers: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Get unstuck of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Speed up convergence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F2F43-573F-3677-540E-71ADF65A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99" y="3191143"/>
            <a:ext cx="3468812" cy="3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D73CF7-A160-8D4C-D116-50890230C398}"/>
              </a:ext>
            </a:extLst>
          </p:cNvPr>
          <p:cNvSpPr/>
          <p:nvPr/>
        </p:nvSpPr>
        <p:spPr>
          <a:xfrm>
            <a:off x="2350955" y="5276088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79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C75591-79EA-7751-130B-47CD6CB2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6DAE6A9-1332-D638-7375-2E36ACFC8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CBFF15B-FE7E-0EEA-B0D1-203E0CA9E8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FE814E6-1A54-D629-7B92-94250F2C67B9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59FB-B3C0-4F01-D394-CAE4C103A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30BE11-546A-5FC2-1888-8593F666903E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48E13-C547-C62C-932A-456DF335BD4A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E89D78-DD74-BE7A-6C32-64C16C0D3706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A2F20-5EA1-97EE-5C9A-BA2EF95B26FC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966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CF865EA-1BEE-303D-2C22-45AB58BE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267C648-7701-A57C-0902-BD47DE782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296B4EB-ED8B-9E74-79D2-EC83015E8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7ED73D31-60CA-84F6-134B-B42C3CF455F6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D11C3-C2DB-01C8-044D-F98EF930E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0670BC-D2D6-FDB5-97C5-0D465607C1A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FF22B5-7356-4E47-53FA-52E79266A217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9C8F24-AF26-1B0D-EB3F-837189A2DCD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FDAFC-09C3-6BEF-7CC3-A6D0BD10D864}"/>
              </a:ext>
            </a:extLst>
          </p:cNvPr>
          <p:cNvSpPr/>
          <p:nvPr/>
        </p:nvSpPr>
        <p:spPr>
          <a:xfrm>
            <a:off x="1063739" y="2872497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18B3A78-8B28-19BC-DE06-CFE183DB8407}"/>
              </a:ext>
            </a:extLst>
          </p:cNvPr>
          <p:cNvSpPr/>
          <p:nvPr/>
        </p:nvSpPr>
        <p:spPr>
          <a:xfrm>
            <a:off x="5061087" y="2873396"/>
            <a:ext cx="275142" cy="6871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/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- Batch = 2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  <a:blipFill>
                <a:blip r:embed="rId8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B14F9E-CFBA-30B3-7957-1E79CB08C3B1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8338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B6033D0-4E22-2653-C330-96744F1C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7288C58-9F90-29D2-25D5-ECE44D777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32BBAA6B-1FA2-49D6-0CEC-E1C6C3C624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9A4E352-C444-4E41-9572-4D932E92535D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78180-F15B-FFDE-C67B-B8C4F76E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43738D-8AC4-B778-A30E-E340A8C66C63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7D9F2-D37F-1921-D212-B9917F3098B5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07A30-B8AD-7323-8115-4AB58FA72F0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FA709-D2F5-5F20-F96D-408F196F9579}"/>
              </a:ext>
            </a:extLst>
          </p:cNvPr>
          <p:cNvSpPr/>
          <p:nvPr/>
        </p:nvSpPr>
        <p:spPr>
          <a:xfrm>
            <a:off x="1063740" y="360805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8CDB5-070A-C8B0-E15A-D53799A0792E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E362484-B0B1-0B5D-5FBC-23583146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0F1EDC0-8B74-8CF9-953A-E98F7AC44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DEA10213-606F-2934-5305-531CCBB0BF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56888389-10A9-8BFF-F306-E8ADDB6A5784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27D37-974C-9009-FF67-D346E2BD4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8AA89-6E76-F0BE-C91D-586641ED628B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245DA-BC6F-2EDA-B855-BDE3274B1540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4EB2C-A188-4D9B-3A58-BE5D1BC1248E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46027-7EAE-3693-1D99-0FA3C468AC9E}"/>
              </a:ext>
            </a:extLst>
          </p:cNvPr>
          <p:cNvSpPr/>
          <p:nvPr/>
        </p:nvSpPr>
        <p:spPr>
          <a:xfrm>
            <a:off x="1063740" y="433372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0E0B0-1D68-567C-FA4B-B19BDDA777DB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14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5CB0411-16A4-D280-4EB0-C0F1E3018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968901-E0F6-8D7B-9F48-25A513B91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74765732-9E53-E8B5-CCF1-0791B34B3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3CC4C254-08C7-B271-7418-E90686FADDCA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B4245-45E4-94CA-FFC0-8889CBDCC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907CDB-62FC-A15A-448A-8543633101F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80F3D-5491-EF8E-9800-9A130A598DFF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7794A-A25C-4A4C-28A3-D73076278A35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F8108-DDA0-777B-1716-F13A07B22622}"/>
              </a:ext>
            </a:extLst>
          </p:cNvPr>
          <p:cNvSpPr/>
          <p:nvPr/>
        </p:nvSpPr>
        <p:spPr>
          <a:xfrm>
            <a:off x="1063739" y="5029199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1E91D-4118-D764-9E71-EE450051CED5}"/>
              </a:ext>
            </a:extLst>
          </p:cNvPr>
          <p:cNvSpPr/>
          <p:nvPr/>
        </p:nvSpPr>
        <p:spPr>
          <a:xfrm>
            <a:off x="5624804" y="5018976"/>
            <a:ext cx="203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Completed 1 epoch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83661-1DF2-9737-8CF1-FDB2DCFDC3A5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04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83974-CAE6-3750-4068-62DE9F69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3206A45-0441-688C-9753-0C861FC59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Stochastic Gradient Descent (SGD)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E8D024E1-E985-32EE-F4F3-795A8FCD94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46438418-2AFE-4EF4-97B6-45BBA4F18CB0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4EF18-DE64-816D-C451-A459D3A9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B3B1C0-4AC8-9E0C-8E36-673D77E1FC98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528F0-E779-F60B-C33A-6233160FDFD9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A5B74-4C62-DFD6-9492-2DFA6930C850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5692-9915-CEF7-0DFE-FE9FD0BFEB00}"/>
              </a:ext>
            </a:extLst>
          </p:cNvPr>
          <p:cNvSpPr/>
          <p:nvPr/>
        </p:nvSpPr>
        <p:spPr>
          <a:xfrm>
            <a:off x="1063740" y="2839872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3C84E-91FC-9613-E7A4-09DD9C40FCEB}"/>
              </a:ext>
            </a:extLst>
          </p:cNvPr>
          <p:cNvSpPr/>
          <p:nvPr/>
        </p:nvSpPr>
        <p:spPr>
          <a:xfrm>
            <a:off x="5131484" y="2829649"/>
            <a:ext cx="276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 batch of 1 observation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BBF68-5771-89B2-3CF8-D1CD9D4998C9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87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28018-83F3-20C0-0A62-9518852D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38" y="3429000"/>
            <a:ext cx="5610427" cy="2936521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find the minimum of a cost function.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based on moving downwards the gradient of the cost function in steps.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/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836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EC0C927-CB71-1513-05F7-5CFABD63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27E7FE-9EAD-E215-33DF-D05A0141D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Momentum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F533DF-768F-9BCE-00BF-A57CF9C8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Improves on gradient descent by using the acceleration of cost.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get unstuck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5" name="Picture 2" descr="http://hyperphysics.phy-astr.gsu.edu/hbase/imgmec/tdac.gif">
            <a:extLst>
              <a:ext uri="{FF2B5EF4-FFF2-40B4-BE49-F238E27FC236}">
                <a16:creationId xmlns:a16="http://schemas.microsoft.com/office/drawing/2014/main" id="{D9FC33D4-4C80-C960-19D7-5FFFB31E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4"/>
          <a:stretch/>
        </p:blipFill>
        <p:spPr bwMode="auto">
          <a:xfrm>
            <a:off x="7780227" y="3082716"/>
            <a:ext cx="3573573" cy="30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21D2-5EC3-914C-75D2-98070245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7" y="2796917"/>
            <a:ext cx="4927943" cy="36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4AF5E52-747E-4A59-4D77-BB21C2EC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AA9BE0-2F8E-9CBE-772B-1FB37EDDA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Adam Optimizer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C75361E1-FFB1-6197-2D00-822AE4E4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Uses both velocity and acceleration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4" descr="Gradient Descent Nesterov Momentum | gbhat.com">
            <a:extLst>
              <a:ext uri="{FF2B5EF4-FFF2-40B4-BE49-F238E27FC236}">
                <a16:creationId xmlns:a16="http://schemas.microsoft.com/office/drawing/2014/main" id="{3DB53B15-4BD8-E9EB-DA3E-41745A900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" y="2768737"/>
            <a:ext cx="6620691" cy="37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am Optimization Algorithm. An effective optimization algorithm | by  Kurtis Pykes | Towards Data Science">
            <a:extLst>
              <a:ext uri="{FF2B5EF4-FFF2-40B4-BE49-F238E27FC236}">
                <a16:creationId xmlns:a16="http://schemas.microsoft.com/office/drawing/2014/main" id="{DAD7EED5-6606-C596-A136-A5FBA50D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60" y="2878622"/>
            <a:ext cx="4410582" cy="24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9265A77C-22B7-F855-D8BE-9DD9ACF2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F800BB9-8E02-0B6A-7A5A-094D7D0BD0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9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negative gradient allows us to know how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32B4A48-46EC-4EA6-2A24-D747C457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0" y="3168437"/>
            <a:ext cx="4666594" cy="34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/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dk1"/>
                    </a:solidFill>
                    <a:ea typeface="Lato Light"/>
                    <a:cs typeface="Lato Ligh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is negative or positive we need to keep updating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blipFill>
                <a:blip r:embed="rId6"/>
                <a:stretch>
                  <a:fillRect l="-1198" t="-9375" r="-13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021043A-EED0-1998-4A55-E2EDEFD60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ECCC402-5111-10D9-5224-0359C565727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Weight Update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B0F2BA2D-6B90-3F2D-A1AF-DAD3BF74EF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update is based on the negative gradient</a:t>
            </a: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9B22F9-5AC3-C467-C243-3EC3BD7BA6D4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39B22F9-5AC3-C467-C243-3EC3BD7BA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3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EB13E72A-F08D-E33A-5327-83B72EAF5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0" y="3168437"/>
            <a:ext cx="4666594" cy="34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A3407-B689-AA5C-4837-B617D7492E40}"/>
                  </a:ext>
                </a:extLst>
              </p:cNvPr>
              <p:cNvSpPr txBox="1"/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dk1"/>
                    </a:solidFill>
                    <a:ea typeface="Lato Light"/>
                    <a:cs typeface="Lato Ligh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is negative or positive we need to keep updating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AA3407-B689-AA5C-4837-B617D7492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blipFill>
                <a:blip r:embed="rId5"/>
                <a:stretch>
                  <a:fillRect l="-1198" t="-9375" r="-13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49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D9696B6-E7BC-1A6E-2891-B6058F1A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885C27D-2DE5-7E86-7A83-629694827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89BEE6-62A4-202E-ED2D-A9F3B3A612A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9A606-8D63-85A7-9B14-902CD57653C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B1BAD6-FB74-9E44-2257-5B32F623EB6B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367A4-C169-638B-5D85-EB40FDFD12BB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2E929-5875-3D72-CADD-5CFD6A2DFF32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FC653E-B175-27AB-4503-17CAD00A1C4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extic equation - Wikipedia">
            <a:extLst>
              <a:ext uri="{FF2B5EF4-FFF2-40B4-BE49-F238E27FC236}">
                <a16:creationId xmlns:a16="http://schemas.microsoft.com/office/drawing/2014/main" id="{B8EC1EEC-13E9-8A10-D35D-C949107D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91" y="2396527"/>
            <a:ext cx="4337646" cy="43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05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4874B99-B401-D4CB-305A-C2EF2680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46C0E4B-3FDC-337F-59A4-AD6A18930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971A6B-936F-CE6A-B464-8B6AF5D5B56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C64C2-08A8-3786-184D-5F6BE595CC77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7D1F0-D930-512A-D1B3-3FABB476E75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B99226-7592-C0DC-5525-32AE092FC22F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C3244-2D0B-4DA3-8A3B-CCFE06C7C34E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02953A-8F2F-64B6-042D-19526741C48A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3C9-A5FD-74D4-A174-F04871311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841" y="2346814"/>
            <a:ext cx="5102729" cy="38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17323FD-F217-AC56-38CD-B0EB18C48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598659A-3E0F-0FA5-1C76-223B0F5BF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23B9EA-E80B-6AE9-A5AE-D3CF9778D92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1118D-40E0-0AA1-9FC4-864C458D7F9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C86381-49E4-3153-C7EE-09F340ACF6E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2287C9-B939-078F-38E3-C67E86E135FC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10A57-EE73-E791-EC1E-1236914DFC74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4D1FD-5F29-8E48-F6F2-60F8DA760BC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5E4909-0468-41B3-F4A7-E0E84307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29" y="2136461"/>
            <a:ext cx="6047126" cy="31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3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Algorithm Main Steps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random values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take one step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at a time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Measure the local gradient of the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direction of descent by the step size (</a:t>
                </a: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learning rate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converging - the update is too small (say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diverging - maximum iterations reached (</a:t>
                </a:r>
                <a:r>
                  <a:rPr lang="en-US" b="1" dirty="0" err="1">
                    <a:solidFill>
                      <a:schemeClr val="bg1">
                        <a:lumMod val="10000"/>
                      </a:schemeClr>
                    </a:solidFill>
                  </a:rPr>
                  <a:t>max_iter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/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+1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−</m:t>
                    </m:r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: update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/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</m:oMath>
                </a14:m>
                <a:r>
                  <a:rPr lang="en-US" sz="2800" dirty="0"/>
                  <a:t> : </a:t>
                </a:r>
                <a:r>
                  <a:rPr lang="en-US" sz="2400" dirty="0"/>
                  <a:t>learning rate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blipFill>
                <a:blip r:embed="rId5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/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: gradient at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l="-416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928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16633</TotalTime>
  <Words>1284</Words>
  <Application>Microsoft Macintosh PowerPoint</Application>
  <PresentationFormat>Widescreen</PresentationFormat>
  <Paragraphs>430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Lato</vt:lpstr>
      <vt:lpstr>Roboto Slab</vt:lpstr>
      <vt:lpstr>Calibri</vt:lpstr>
      <vt:lpstr>Lato Light</vt:lpstr>
      <vt:lpstr>Cambria Math</vt:lpstr>
      <vt:lpstr>Wingdings</vt:lpstr>
      <vt:lpstr>Office Theme</vt:lpstr>
      <vt:lpstr>Module 1</vt:lpstr>
      <vt:lpstr>The Gradient Descent Algorithm</vt:lpstr>
      <vt:lpstr>Gradient Descent</vt:lpstr>
      <vt:lpstr>Gradient Descent</vt:lpstr>
      <vt:lpstr>Weight Update</vt:lpstr>
      <vt:lpstr>Gradient Descent Algorithm</vt:lpstr>
      <vt:lpstr>Gradient Descent Algorithm</vt:lpstr>
      <vt:lpstr>Gradient Descent Algorithm</vt:lpstr>
      <vt:lpstr>Algorithm Main Steps</vt:lpstr>
      <vt:lpstr>Elements of the GDA</vt:lpstr>
      <vt:lpstr>Initializing w</vt:lpstr>
      <vt:lpstr>Learning Rate - α</vt:lpstr>
      <vt:lpstr>Gradients ∇J(w) Can be Zero at:</vt:lpstr>
      <vt:lpstr>Number of Iterations:</vt:lpstr>
      <vt:lpstr>Python</vt:lpstr>
      <vt:lpstr>Example: Convex</vt:lpstr>
      <vt:lpstr>Example: Convex</vt:lpstr>
      <vt:lpstr>Python</vt:lpstr>
      <vt:lpstr>Example: Non-Convex</vt:lpstr>
      <vt:lpstr>Python</vt:lpstr>
      <vt:lpstr>Gradient Descent for Regression </vt:lpstr>
      <vt:lpstr>Python</vt:lpstr>
      <vt:lpstr>Optimizers:</vt:lpstr>
      <vt:lpstr>Batch Gradient Descent</vt:lpstr>
      <vt:lpstr>Batch Gradient Descent</vt:lpstr>
      <vt:lpstr>Batch Gradient Descent</vt:lpstr>
      <vt:lpstr>Batch Gradient Descent</vt:lpstr>
      <vt:lpstr>Batch Gradient Descent</vt:lpstr>
      <vt:lpstr>Stochastic Gradient Descent (SGD)</vt:lpstr>
      <vt:lpstr>Python</vt:lpstr>
      <vt:lpstr>Momentum</vt:lpstr>
      <vt:lpstr>Adam Optimizer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161</cp:revision>
  <dcterms:modified xsi:type="dcterms:W3CDTF">2024-02-21T14:50:14Z</dcterms:modified>
</cp:coreProperties>
</file>